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3" r:id="rId3"/>
    <p:sldId id="274" r:id="rId4"/>
    <p:sldId id="276" r:id="rId5"/>
    <p:sldId id="270" r:id="rId6"/>
    <p:sldId id="272" r:id="rId7"/>
    <p:sldId id="271" r:id="rId8"/>
    <p:sldId id="273" r:id="rId9"/>
    <p:sldId id="259" r:id="rId10"/>
    <p:sldId id="265" r:id="rId11"/>
    <p:sldId id="275" r:id="rId12"/>
    <p:sldId id="261" r:id="rId13"/>
    <p:sldId id="278" r:id="rId14"/>
    <p:sldId id="277" r:id="rId15"/>
    <p:sldId id="26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A50021"/>
    <a:srgbClr val="A10B17"/>
    <a:srgbClr val="FF6600"/>
    <a:srgbClr val="FF9966"/>
    <a:srgbClr val="CF7D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3" autoAdjust="0"/>
    <p:restoredTop sz="65288" autoAdjust="0"/>
  </p:normalViewPr>
  <p:slideViewPr>
    <p:cSldViewPr snapToGrid="0">
      <p:cViewPr>
        <p:scale>
          <a:sx n="66" d="100"/>
          <a:sy n="66" d="100"/>
        </p:scale>
        <p:origin x="876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2541E2-4345-496A-8632-BDDBA6001445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3EEF19-5DBD-428A-8A38-3676521B69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752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EEF19-5DBD-428A-8A38-3676521B69E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317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EFA3C-78B8-4DB2-931F-F43690CB2A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4FF517-8386-4169-B616-F200D217F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1DDC0-5929-44B8-92EA-77179B13E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1040-ED08-4A15-A851-CA7AE7ACF050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5AF69-8EEF-4CDB-B41F-AAAC5F14B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F73E2-C8B7-439C-BB9C-832C3EF6B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9C143-9272-46C2-B013-620363501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119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3564C-9720-4DF9-B921-3CE508F81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EEE010-2BF7-4EB6-B5A2-3EA5FFBA91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FEDCA-1FE7-4550-8DF6-17EDEAB89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1040-ED08-4A15-A851-CA7AE7ACF050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5453C-A38C-4129-A9C9-0363ADE12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C3584-4956-479A-82D6-C82EBE7F6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9C143-9272-46C2-B013-620363501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120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B05A28-FACF-4D68-9FB3-91343B9052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AE30AC-7D94-4321-8AF6-D7EA022610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41818-F3B4-4617-BB5C-263263B16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1040-ED08-4A15-A851-CA7AE7ACF050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80369-1373-4F11-AB59-3C05766B5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77E7F-1358-4FBB-8FC5-9E156D1A9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9C143-9272-46C2-B013-620363501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25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6BB7C-D61F-4108-AE8A-147208C54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30B4D-2DF9-42AB-9927-ACAE03D08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547C0-E048-4E3A-9E9E-892EDC5C4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1040-ED08-4A15-A851-CA7AE7ACF050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AEBC0-267B-4EE2-9DB5-D0CE282F3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B2BFB-60CD-4564-90B7-EB8E5BCBA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9C143-9272-46C2-B013-620363501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01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8A954-2880-4154-BB1B-CF179FC3A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EE68E-F592-4953-A64F-47DD4A7624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EADC1-FFE7-4E3F-98FD-BC3F1AC7D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1040-ED08-4A15-A851-CA7AE7ACF050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BF6EF-F9E2-464D-A105-EAFA1A8EF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BF22A-8BF5-4BDC-8218-6F41A890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9C143-9272-46C2-B013-620363501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281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C9AF9-F18F-4997-B3E8-8AF851FE7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73759-ABB2-4B71-9CDA-793E4496A7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D12DF6-0895-442F-BB8B-7EAC9E8C8D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4635A8-1BEC-4D4A-9A43-5C3459741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1040-ED08-4A15-A851-CA7AE7ACF050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E9A84-CDBD-4078-9EF2-771986DC7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362AA9-A8FF-4DC9-9671-63181FEAD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9C143-9272-46C2-B013-620363501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784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69501-A36A-4850-9899-5F6F534B0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87F81-D017-4CFE-A604-6A82F9A77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6CE144-5EFE-48DF-B895-D528D15132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F80634-3E4D-4B6F-86C1-18988B8D5F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8B5B3F-B8A0-48C6-96F6-F43751C610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95429E-B4DE-4408-B871-8BE154973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1040-ED08-4A15-A851-CA7AE7ACF050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F6A16F-4BEE-4AA4-B97A-3C92D66CF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47C506-0C40-4B79-A2DA-0AE088E27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9C143-9272-46C2-B013-620363501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22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1185C-7BF0-4A0C-BD2A-256E6AA54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91018A-1BA9-4E6B-BF8D-9352F7990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1040-ED08-4A15-A851-CA7AE7ACF050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180D02-6611-452E-B16A-6911FF101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69F959-E970-4B5A-BCD4-9F4E3C9DC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9C143-9272-46C2-B013-620363501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27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D27F35-D16A-4DEC-AAF4-38A35E945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1040-ED08-4A15-A851-CA7AE7ACF050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91DAF8-23CA-4943-8B28-BDD549DC5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0E830-51BC-45CE-8A41-63B216285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9C143-9272-46C2-B013-620363501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131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CAFC7-5882-45EC-841C-FE0955AF8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8E5BB-97FD-4171-AFF2-595CB0EFE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6D2A08-E03F-4066-9EDA-93966B73DA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51C8A5-4BA4-44D4-8DE1-6AD7B1F14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1040-ED08-4A15-A851-CA7AE7ACF050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C55039-4B67-46EB-A6D2-1D4D44D4B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C17981-BD73-43DB-B794-05C385EE5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9C143-9272-46C2-B013-620363501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790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E9029-0CFB-420D-934B-85D23E29B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C45C5B-D877-4D84-A50E-C177714614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1076BA-95D7-48DF-B377-9058362E0E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40119B-FBC0-4E80-9C54-EDD53F17F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1040-ED08-4A15-A851-CA7AE7ACF050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83289E-C7A1-4C2E-9A8A-14483B8BD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EC8A3F-07A4-49B0-BE08-FDCF30C34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9C143-9272-46C2-B013-620363501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919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08CCCD-5448-421E-8B8D-6437644F0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26094A-49A5-4E43-B113-1F676D30E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1620C-EC16-42A8-A0B5-7EAEAC642D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E1040-ED08-4A15-A851-CA7AE7ACF050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C28EB-4BCB-4791-8C24-E8D0DAA277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10A6C-BD79-40EA-9449-6D03BC3F3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9C143-9272-46C2-B013-620363501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660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E87F7-1B0A-4CAB-A708-DFA22D0016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320635"/>
            <a:ext cx="12192000" cy="1552865"/>
          </a:xfrm>
          <a:solidFill>
            <a:srgbClr val="A10B17"/>
          </a:solidFill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Look, Imagine and Match: </a:t>
            </a:r>
            <a:b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Improving Textual-Visual Cross-Modal Retrieval with Generative Models</a:t>
            </a:r>
          </a:p>
        </p:txBody>
      </p:sp>
      <p:pic>
        <p:nvPicPr>
          <p:cNvPr id="1026" name="Picture 2" descr="Image result for cvpr 2018">
            <a:extLst>
              <a:ext uri="{FF2B5EF4-FFF2-40B4-BE49-F238E27FC236}">
                <a16:creationId xmlns:a16="http://schemas.microsoft.com/office/drawing/2014/main" id="{485BFC89-95CC-421C-9B6E-6459CC3DD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0746" y="101203"/>
            <a:ext cx="2005056" cy="118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DCCEE28C-320E-4FEE-9434-EAFAE5A02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" y="84204"/>
            <a:ext cx="3214437" cy="115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rose lab">
            <a:extLst>
              <a:ext uri="{FF2B5EF4-FFF2-40B4-BE49-F238E27FC236}">
                <a16:creationId xmlns:a16="http://schemas.microsoft.com/office/drawing/2014/main" id="{557CA18E-38C6-4ED0-A7E7-6FFD0343F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322" y="84204"/>
            <a:ext cx="1995551" cy="115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alibaba">
            <a:extLst>
              <a:ext uri="{FF2B5EF4-FFF2-40B4-BE49-F238E27FC236}">
                <a16:creationId xmlns:a16="http://schemas.microsoft.com/office/drawing/2014/main" id="{C795A001-FAD0-4EA1-9370-96491FD22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975" y="84204"/>
            <a:ext cx="2005056" cy="115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D501A93-B143-40FB-98FC-823E2D5429FC}"/>
              </a:ext>
            </a:extLst>
          </p:cNvPr>
          <p:cNvSpPr/>
          <p:nvPr/>
        </p:nvSpPr>
        <p:spPr>
          <a:xfrm>
            <a:off x="830011" y="6242695"/>
            <a:ext cx="113157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latin typeface="Arial Black" panose="020B0A04020102020204" pitchFamily="34" charset="0"/>
                <a:ea typeface="Times New Roman" charset="0"/>
                <a:cs typeface="Times New Roman" charset="0"/>
              </a:rPr>
              <a:t>Jiuxiang</a:t>
            </a:r>
            <a:r>
              <a:rPr lang="en-US" sz="2000" b="1" dirty="0">
                <a:latin typeface="Arial Black" panose="020B0A04020102020204" pitchFamily="34" charset="0"/>
                <a:ea typeface="Times New Roman" charset="0"/>
                <a:cs typeface="Times New Roman" charset="0"/>
              </a:rPr>
              <a:t> Gu       </a:t>
            </a:r>
            <a:r>
              <a:rPr lang="en-US" sz="2000" b="1" dirty="0" err="1">
                <a:latin typeface="Arial Black" panose="020B0A04020102020204" pitchFamily="34" charset="0"/>
                <a:ea typeface="Times New Roman" charset="0"/>
                <a:cs typeface="Times New Roman" charset="0"/>
              </a:rPr>
              <a:t>Jianfei</a:t>
            </a:r>
            <a:r>
              <a:rPr lang="en-US" sz="2000" b="1" dirty="0">
                <a:latin typeface="Arial Black" panose="020B0A04020102020204" pitchFamily="34" charset="0"/>
                <a:ea typeface="Times New Roman" charset="0"/>
                <a:cs typeface="Times New Roman" charset="0"/>
              </a:rPr>
              <a:t> Cai         Shafiq </a:t>
            </a:r>
            <a:r>
              <a:rPr lang="en-US" sz="2000" b="1" dirty="0" err="1">
                <a:latin typeface="Arial Black" panose="020B0A04020102020204" pitchFamily="34" charset="0"/>
                <a:ea typeface="Times New Roman" charset="0"/>
                <a:cs typeface="Times New Roman" charset="0"/>
              </a:rPr>
              <a:t>Joty</a:t>
            </a:r>
            <a:r>
              <a:rPr lang="en-US" sz="2000" b="1" dirty="0">
                <a:latin typeface="Arial Black" panose="020B0A04020102020204" pitchFamily="34" charset="0"/>
                <a:ea typeface="Times New Roman" charset="0"/>
                <a:cs typeface="Times New Roman" charset="0"/>
              </a:rPr>
              <a:t>           Li </a:t>
            </a:r>
            <a:r>
              <a:rPr lang="en-US" sz="2000" b="1" dirty="0" err="1">
                <a:latin typeface="Arial Black" panose="020B0A04020102020204" pitchFamily="34" charset="0"/>
                <a:ea typeface="Times New Roman" charset="0"/>
                <a:cs typeface="Times New Roman" charset="0"/>
              </a:rPr>
              <a:t>Niu</a:t>
            </a:r>
            <a:r>
              <a:rPr lang="en-US" sz="2000" b="1" dirty="0">
                <a:latin typeface="Arial Black" panose="020B0A04020102020204" pitchFamily="34" charset="0"/>
                <a:ea typeface="Times New Roman" charset="0"/>
                <a:cs typeface="Times New Roman" charset="0"/>
              </a:rPr>
              <a:t>              Gang Wan</a:t>
            </a:r>
            <a:r>
              <a:rPr lang="en-US" altLang="zh-CN" sz="2000" b="1" dirty="0">
                <a:latin typeface="Arial Black" panose="020B0A04020102020204" pitchFamily="34" charset="0"/>
                <a:ea typeface="Times New Roman" charset="0"/>
                <a:cs typeface="Times New Roman" charset="0"/>
              </a:rPr>
              <a:t>g</a:t>
            </a:r>
            <a:endParaRPr lang="en-US" sz="2000" b="1" dirty="0">
              <a:latin typeface="Arial Black" panose="020B0A04020102020204" pitchFamily="34" charset="0"/>
              <a:ea typeface="Times New Roman" charset="0"/>
              <a:cs typeface="Times New Roman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242359-01D3-4CDB-B096-49D49C71F7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23441" y="4551313"/>
            <a:ext cx="1205630" cy="16825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A43CE7-1848-476E-8CE2-433059AACB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5461" y="4540100"/>
            <a:ext cx="1255465" cy="16825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8929C5-CD64-40A9-8856-1E3F30AD9A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1691" y="4527944"/>
            <a:ext cx="1366442" cy="17147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C30301-0A77-4E11-BE72-2C63191989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2436" y="4526216"/>
            <a:ext cx="1302615" cy="17076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14FBDD-6509-4A66-A417-A13B49748F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566" y="4526216"/>
            <a:ext cx="1302615" cy="173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13305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A4348-B0F4-4A9C-929B-9CCC4B5B1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A50021"/>
                </a:solidFill>
                <a:latin typeface="Arial Black" panose="020B0A04020102020204" pitchFamily="34" charset="0"/>
              </a:rPr>
              <a:t>Cross-Modal Retrieval with Generative Learning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7E1E4DD-BBB4-4ED5-A48C-B18247394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410" y="1825625"/>
            <a:ext cx="9769180" cy="4351338"/>
          </a:xfrm>
        </p:spPr>
      </p:pic>
    </p:spTree>
    <p:extLst>
      <p:ext uri="{BB962C8B-B14F-4D97-AF65-F5344CB8AC3E}">
        <p14:creationId xmlns:p14="http://schemas.microsoft.com/office/powerpoint/2010/main" val="4196495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A4348-B0F4-4A9C-929B-9CCC4B5B1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A50021"/>
                </a:solidFill>
                <a:latin typeface="Arial Black" panose="020B0A04020102020204" pitchFamily="34" charset="0"/>
              </a:rPr>
              <a:t>Cross-Modal Retrieval with Generative Learning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40FE15A-CF88-4018-AD22-FCC276E3E5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410" y="1825625"/>
            <a:ext cx="9769180" cy="4351338"/>
          </a:xfrm>
        </p:spPr>
      </p:pic>
    </p:spTree>
    <p:extLst>
      <p:ext uri="{BB962C8B-B14F-4D97-AF65-F5344CB8AC3E}">
        <p14:creationId xmlns:p14="http://schemas.microsoft.com/office/powerpoint/2010/main" val="71257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A4348-B0F4-4A9C-929B-9CCC4B5B1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A50021"/>
                </a:solidFill>
                <a:latin typeface="Arial Black" panose="020B0A04020102020204" pitchFamily="34" charset="0"/>
              </a:rPr>
              <a:t>Results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34CB837E-276E-4F4A-AB92-F9FE18328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40139"/>
            <a:ext cx="10515600" cy="4322310"/>
          </a:xfrm>
        </p:spPr>
      </p:pic>
    </p:spTree>
    <p:extLst>
      <p:ext uri="{BB962C8B-B14F-4D97-AF65-F5344CB8AC3E}">
        <p14:creationId xmlns:p14="http://schemas.microsoft.com/office/powerpoint/2010/main" val="2819926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A4348-B0F4-4A9C-929B-9CCC4B5B1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A50021"/>
                </a:solidFill>
                <a:latin typeface="Arial Black" panose="020B0A04020102020204" pitchFamily="34" charset="0"/>
              </a:rPr>
              <a:t>Results (</a:t>
            </a:r>
            <a:r>
              <a:rPr lang="en-US" altLang="zh-CN" b="1" dirty="0">
                <a:solidFill>
                  <a:srgbClr val="A50021"/>
                </a:solidFill>
                <a:latin typeface="Arial Black" panose="020B0A04020102020204" pitchFamily="34" charset="0"/>
              </a:rPr>
              <a:t>Classical Pipeline</a:t>
            </a:r>
            <a:r>
              <a:rPr lang="en-US" b="1" dirty="0">
                <a:solidFill>
                  <a:srgbClr val="A50021"/>
                </a:solidFill>
                <a:latin typeface="Arial Black" panose="020B0A04020102020204" pitchFamily="34" charset="0"/>
              </a:rPr>
              <a:t>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F60B60C-5954-450A-9EC3-5BAC49B629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40139"/>
            <a:ext cx="10515600" cy="4322310"/>
          </a:xfrm>
        </p:spPr>
      </p:pic>
    </p:spTree>
    <p:extLst>
      <p:ext uri="{BB962C8B-B14F-4D97-AF65-F5344CB8AC3E}">
        <p14:creationId xmlns:p14="http://schemas.microsoft.com/office/powerpoint/2010/main" val="576693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A4348-B0F4-4A9C-929B-9CCC4B5B1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A50021"/>
                </a:solidFill>
                <a:latin typeface="Arial Black" panose="020B0A04020102020204" pitchFamily="34" charset="0"/>
              </a:rPr>
              <a:t>Results (Ours)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FE2C76C-408E-4551-B822-90A2EAA23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41918"/>
            <a:ext cx="10515600" cy="4318752"/>
          </a:xfrm>
        </p:spPr>
      </p:pic>
    </p:spTree>
    <p:extLst>
      <p:ext uri="{BB962C8B-B14F-4D97-AF65-F5344CB8AC3E}">
        <p14:creationId xmlns:p14="http://schemas.microsoft.com/office/powerpoint/2010/main" val="2966359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vpr 2018">
            <a:extLst>
              <a:ext uri="{FF2B5EF4-FFF2-40B4-BE49-F238E27FC236}">
                <a16:creationId xmlns:a16="http://schemas.microsoft.com/office/drawing/2014/main" id="{485BFC89-95CC-421C-9B6E-6459CC3DD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0746" y="101203"/>
            <a:ext cx="2005056" cy="118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DCCEE28C-320E-4FEE-9434-EAFAE5A02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3" y="84204"/>
            <a:ext cx="3214437" cy="115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rose lab">
            <a:extLst>
              <a:ext uri="{FF2B5EF4-FFF2-40B4-BE49-F238E27FC236}">
                <a16:creationId xmlns:a16="http://schemas.microsoft.com/office/drawing/2014/main" id="{557CA18E-38C6-4ED0-A7E7-6FFD0343F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242" y="84204"/>
            <a:ext cx="1995551" cy="115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alibaba">
            <a:extLst>
              <a:ext uri="{FF2B5EF4-FFF2-40B4-BE49-F238E27FC236}">
                <a16:creationId xmlns:a16="http://schemas.microsoft.com/office/drawing/2014/main" id="{C795A001-FAD0-4EA1-9370-96491FD22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975" y="84204"/>
            <a:ext cx="2005056" cy="115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224E51BA-C6A4-4DC3-A4D5-A7C2E8DE60FA}"/>
              </a:ext>
            </a:extLst>
          </p:cNvPr>
          <p:cNvSpPr txBox="1">
            <a:spLocks/>
          </p:cNvSpPr>
          <p:nvPr/>
        </p:nvSpPr>
        <p:spPr>
          <a:xfrm>
            <a:off x="0" y="2320635"/>
            <a:ext cx="12192000" cy="1552865"/>
          </a:xfrm>
          <a:prstGeom prst="rect">
            <a:avLst/>
          </a:prstGeom>
          <a:solidFill>
            <a:srgbClr val="A10B17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At the Poster: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5A1FD5-82CE-4061-8559-857661BC4599}"/>
              </a:ext>
            </a:extLst>
          </p:cNvPr>
          <p:cNvSpPr/>
          <p:nvPr/>
        </p:nvSpPr>
        <p:spPr>
          <a:xfrm>
            <a:off x="3784600" y="2333370"/>
            <a:ext cx="77674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Additional details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Quantitative results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</a:rPr>
              <a:t>Discussion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5906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A4348-B0F4-4A9C-929B-9CCC4B5B1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A50021"/>
                </a:solidFill>
                <a:latin typeface="Arial Black" panose="020B0A04020102020204" pitchFamily="34" charset="0"/>
              </a:rPr>
              <a:t>Goal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CDC98F-0247-4002-9728-AACA9D820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56" y="2271256"/>
            <a:ext cx="1818125" cy="18270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8A414A-A89E-498B-9E03-23EFC9C2CAFE}"/>
              </a:ext>
            </a:extLst>
          </p:cNvPr>
          <p:cNvSpPr/>
          <p:nvPr/>
        </p:nvSpPr>
        <p:spPr>
          <a:xfrm>
            <a:off x="2087475" y="2271256"/>
            <a:ext cx="3597334" cy="55086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young man doing a skateboard trick while others watch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C5737C-3980-4052-877E-53CA17AC2763}"/>
              </a:ext>
            </a:extLst>
          </p:cNvPr>
          <p:cNvSpPr/>
          <p:nvPr/>
        </p:nvSpPr>
        <p:spPr>
          <a:xfrm>
            <a:off x="2087475" y="2909329"/>
            <a:ext cx="3597334" cy="55086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man doing a skate trick during a competition event with a audience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BF2ECE-DE2C-44AA-A529-83B18146C007}"/>
              </a:ext>
            </a:extLst>
          </p:cNvPr>
          <p:cNvSpPr/>
          <p:nvPr/>
        </p:nvSpPr>
        <p:spPr>
          <a:xfrm>
            <a:off x="2087475" y="3547402"/>
            <a:ext cx="3597334" cy="5508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Guys on a course made for skate boarding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C6FB1C-73AF-4676-AA90-E64BDA940F9B}"/>
              </a:ext>
            </a:extLst>
          </p:cNvPr>
          <p:cNvSpPr/>
          <p:nvPr/>
        </p:nvSpPr>
        <p:spPr>
          <a:xfrm>
            <a:off x="2087475" y="4185475"/>
            <a:ext cx="3597334" cy="55086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group of people doing skateboarding tricks on a car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4552D5-EE80-4DD1-A9DD-AF5756319197}"/>
              </a:ext>
            </a:extLst>
          </p:cNvPr>
          <p:cNvSpPr/>
          <p:nvPr/>
        </p:nvSpPr>
        <p:spPr>
          <a:xfrm>
            <a:off x="2087475" y="4813705"/>
            <a:ext cx="3597334" cy="55086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boy riding on his skateboard at a skate park while other guys watch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F220B00-9CE6-4D91-9E85-3C9E6C572BAD}"/>
              </a:ext>
            </a:extLst>
          </p:cNvPr>
          <p:cNvCxnSpPr>
            <a:cxnSpLocks/>
          </p:cNvCxnSpPr>
          <p:nvPr/>
        </p:nvCxnSpPr>
        <p:spPr>
          <a:xfrm>
            <a:off x="6064370" y="1857703"/>
            <a:ext cx="0" cy="458478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B404F80-34BF-4598-A1FF-1890C75AA868}"/>
              </a:ext>
            </a:extLst>
          </p:cNvPr>
          <p:cNvSpPr/>
          <p:nvPr/>
        </p:nvSpPr>
        <p:spPr>
          <a:xfrm>
            <a:off x="2087475" y="5472449"/>
            <a:ext cx="3597334" cy="55086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E86EB9-DF11-427D-8FFA-E70362E99FD6}"/>
              </a:ext>
            </a:extLst>
          </p:cNvPr>
          <p:cNvSpPr/>
          <p:nvPr/>
        </p:nvSpPr>
        <p:spPr>
          <a:xfrm>
            <a:off x="6430303" y="2258316"/>
            <a:ext cx="1818125" cy="18270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Bright room with a couch and various different dressers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98324DA-7A88-48E4-8F97-19166ECA18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8430" y="2253057"/>
            <a:ext cx="1197482" cy="11887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DD678F8-CDF6-48B3-8331-5DFC8D976F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051" y="2253057"/>
            <a:ext cx="1191619" cy="11887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9204F7D-E6F0-41EE-91E0-BB497991E5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269" y="2253057"/>
            <a:ext cx="1194562" cy="11887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1EE3115-AC2E-4A67-A555-09D9D35C21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051" y="4098264"/>
            <a:ext cx="1194534" cy="11887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913C066-431C-4BBD-B4F7-3F8752005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111" y="4098264"/>
            <a:ext cx="1188720" cy="11887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7F9E5EE-AB78-45AC-98EB-ECA8FDA651BF}"/>
              </a:ext>
            </a:extLst>
          </p:cNvPr>
          <p:cNvSpPr/>
          <p:nvPr/>
        </p:nvSpPr>
        <p:spPr>
          <a:xfrm>
            <a:off x="10859202" y="4098264"/>
            <a:ext cx="1188721" cy="11887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448FB8-1C89-4C02-BDD4-3EAF68EB85C4}"/>
              </a:ext>
            </a:extLst>
          </p:cNvPr>
          <p:cNvSpPr/>
          <p:nvPr/>
        </p:nvSpPr>
        <p:spPr>
          <a:xfrm>
            <a:off x="135056" y="1846783"/>
            <a:ext cx="5549753" cy="369332"/>
          </a:xfrm>
          <a:prstGeom prst="rect">
            <a:avLst/>
          </a:prstGeom>
          <a:solidFill>
            <a:srgbClr val="A50021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Image-to-Text Retrieval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55E31C-1428-4A33-8273-2913A0F77D21}"/>
              </a:ext>
            </a:extLst>
          </p:cNvPr>
          <p:cNvSpPr/>
          <p:nvPr/>
        </p:nvSpPr>
        <p:spPr>
          <a:xfrm>
            <a:off x="6430303" y="1843189"/>
            <a:ext cx="5645610" cy="369332"/>
          </a:xfrm>
          <a:prstGeom prst="rect">
            <a:avLst/>
          </a:prstGeom>
          <a:solidFill>
            <a:srgbClr val="A10B17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Text-to</a:t>
            </a:r>
            <a:r>
              <a:rPr lang="en-US" altLang="zh-CN" b="1" dirty="0">
                <a:solidFill>
                  <a:schemeClr val="bg1"/>
                </a:solidFill>
                <a:latin typeface="Arial Black" panose="020B0A04020102020204" pitchFamily="34" charset="0"/>
              </a:rPr>
              <a:t>-Image</a:t>
            </a:r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 Retrieval</a:t>
            </a:r>
            <a:endParaRPr 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422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  <p:bldP spid="9" grpId="0" animBg="1"/>
      <p:bldP spid="10" grpId="0" animBg="1"/>
      <p:bldP spid="12" grpId="0" animBg="1"/>
      <p:bldP spid="16" grpId="0" animBg="1"/>
      <p:bldP spid="28" grpId="0" animBg="1"/>
      <p:bldP spid="29" grpId="0" animBg="1"/>
      <p:bldP spid="3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A4348-B0F4-4A9C-929B-9CCC4B5B1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>
                <a:solidFill>
                  <a:srgbClr val="A50021"/>
                </a:solidFill>
                <a:latin typeface="Arial Black" panose="020B0A04020102020204" pitchFamily="34" charset="0"/>
              </a:rPr>
              <a:t>Classical Pipeline</a:t>
            </a:r>
            <a:endParaRPr lang="en-US" b="1" dirty="0">
              <a:solidFill>
                <a:srgbClr val="A50021"/>
              </a:solidFill>
              <a:latin typeface="Arial Black" panose="020B0A040201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EE1EDE-2ABB-4D0F-9DE6-37684C9D5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3" y="2427349"/>
            <a:ext cx="2008187" cy="20033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941C9AE-B8BF-432F-86B7-E40E83F20E73}"/>
              </a:ext>
            </a:extLst>
          </p:cNvPr>
          <p:cNvSpPr/>
          <p:nvPr/>
        </p:nvSpPr>
        <p:spPr>
          <a:xfrm>
            <a:off x="9854762" y="2427349"/>
            <a:ext cx="1818125" cy="18270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Arial Black" panose="020B0A04020102020204" pitchFamily="34" charset="0"/>
                <a:cs typeface="Times New Roman" panose="02020603050405020304" pitchFamily="18" charset="0"/>
              </a:rPr>
              <a:t>Bright room with a couch and various different dressers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E6A06B59-FB00-4ED1-B413-0385AD378BCC}"/>
              </a:ext>
            </a:extLst>
          </p:cNvPr>
          <p:cNvSpPr/>
          <p:nvPr/>
        </p:nvSpPr>
        <p:spPr>
          <a:xfrm>
            <a:off x="2609682" y="2427347"/>
            <a:ext cx="747252" cy="2003301"/>
          </a:xfrm>
          <a:prstGeom prst="cube">
            <a:avLst>
              <a:gd name="adj" fmla="val 69528"/>
            </a:avLst>
          </a:prstGeom>
          <a:solidFill>
            <a:schemeClr val="accent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996030CB-F8A5-4C9B-8287-1B974E131390}"/>
              </a:ext>
            </a:extLst>
          </p:cNvPr>
          <p:cNvSpPr/>
          <p:nvPr/>
        </p:nvSpPr>
        <p:spPr>
          <a:xfrm>
            <a:off x="3096469" y="2802986"/>
            <a:ext cx="588507" cy="1252027"/>
          </a:xfrm>
          <a:prstGeom prst="cube">
            <a:avLst>
              <a:gd name="adj" fmla="val 48142"/>
            </a:avLst>
          </a:prstGeom>
          <a:solidFill>
            <a:schemeClr val="accent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5637AFD2-D87C-4E64-821B-2685AB54F14C}"/>
              </a:ext>
            </a:extLst>
          </p:cNvPr>
          <p:cNvSpPr/>
          <p:nvPr/>
        </p:nvSpPr>
        <p:spPr>
          <a:xfrm>
            <a:off x="4025895" y="3124196"/>
            <a:ext cx="644469" cy="609602"/>
          </a:xfrm>
          <a:prstGeom prst="cube">
            <a:avLst>
              <a:gd name="adj" fmla="val 25724"/>
            </a:avLst>
          </a:prstGeom>
          <a:solidFill>
            <a:schemeClr val="accent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DC553CA5-2780-483D-9963-1D1B48ED52DD}"/>
              </a:ext>
            </a:extLst>
          </p:cNvPr>
          <p:cNvSpPr/>
          <p:nvPr/>
        </p:nvSpPr>
        <p:spPr>
          <a:xfrm>
            <a:off x="4858977" y="2427347"/>
            <a:ext cx="173681" cy="2003300"/>
          </a:xfrm>
          <a:prstGeom prst="cube">
            <a:avLst>
              <a:gd name="adj" fmla="val 0"/>
            </a:avLst>
          </a:prstGeom>
          <a:solidFill>
            <a:schemeClr val="accent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C7DF4556-3471-489B-A4D1-4FFA2BA2E286}"/>
              </a:ext>
            </a:extLst>
          </p:cNvPr>
          <p:cNvSpPr/>
          <p:nvPr/>
        </p:nvSpPr>
        <p:spPr>
          <a:xfrm>
            <a:off x="7356869" y="2427347"/>
            <a:ext cx="173681" cy="2003300"/>
          </a:xfrm>
          <a:prstGeom prst="cube">
            <a:avLst>
              <a:gd name="adj" fmla="val 0"/>
            </a:avLst>
          </a:prstGeom>
          <a:solidFill>
            <a:schemeClr val="accent6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566EEF7-C291-465B-A37E-B4E7D57983B8}"/>
              </a:ext>
            </a:extLst>
          </p:cNvPr>
          <p:cNvSpPr/>
          <p:nvPr/>
        </p:nvSpPr>
        <p:spPr>
          <a:xfrm>
            <a:off x="7686382" y="3124196"/>
            <a:ext cx="390071" cy="609602"/>
          </a:xfrm>
          <a:prstGeom prst="ellipse">
            <a:avLst/>
          </a:prstGeom>
          <a:solidFill>
            <a:schemeClr val="accent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FB947D8-25EF-43F7-9D36-3F6D0A3FED6C}"/>
              </a:ext>
            </a:extLst>
          </p:cNvPr>
          <p:cNvSpPr/>
          <p:nvPr/>
        </p:nvSpPr>
        <p:spPr>
          <a:xfrm>
            <a:off x="8260481" y="3124196"/>
            <a:ext cx="390071" cy="609602"/>
          </a:xfrm>
          <a:prstGeom prst="ellipse">
            <a:avLst/>
          </a:prstGeom>
          <a:solidFill>
            <a:schemeClr val="accent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57573FC-0729-447E-8737-6879144853BE}"/>
              </a:ext>
            </a:extLst>
          </p:cNvPr>
          <p:cNvSpPr/>
          <p:nvPr/>
        </p:nvSpPr>
        <p:spPr>
          <a:xfrm>
            <a:off x="8823965" y="3124196"/>
            <a:ext cx="390071" cy="609602"/>
          </a:xfrm>
          <a:prstGeom prst="ellipse">
            <a:avLst/>
          </a:prstGeom>
          <a:solidFill>
            <a:schemeClr val="accent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0545BBD-B969-4E13-B9DE-A9062478031C}"/>
              </a:ext>
            </a:extLst>
          </p:cNvPr>
          <p:cNvSpPr/>
          <p:nvPr/>
        </p:nvSpPr>
        <p:spPr>
          <a:xfrm>
            <a:off x="9384651" y="3124196"/>
            <a:ext cx="390071" cy="609602"/>
          </a:xfrm>
          <a:prstGeom prst="ellipse">
            <a:avLst/>
          </a:prstGeom>
          <a:solidFill>
            <a:schemeClr val="accent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A71D34-C20D-4F2F-98B7-94CD8571D00A}"/>
              </a:ext>
            </a:extLst>
          </p:cNvPr>
          <p:cNvSpPr txBox="1"/>
          <p:nvPr/>
        </p:nvSpPr>
        <p:spPr>
          <a:xfrm>
            <a:off x="3665056" y="3177656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2457DA-8FA1-4726-83A1-914982AEC799}"/>
              </a:ext>
            </a:extLst>
          </p:cNvPr>
          <p:cNvSpPr txBox="1"/>
          <p:nvPr/>
        </p:nvSpPr>
        <p:spPr>
          <a:xfrm>
            <a:off x="8531930" y="3128653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…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6EDA166-56AF-49FB-B8AC-A8B04E30E8DD}"/>
              </a:ext>
            </a:extLst>
          </p:cNvPr>
          <p:cNvCxnSpPr>
            <a:stCxn id="18" idx="4"/>
            <a:endCxn id="22" idx="2"/>
          </p:cNvCxnSpPr>
          <p:nvPr/>
        </p:nvCxnSpPr>
        <p:spPr>
          <a:xfrm>
            <a:off x="5032658" y="3428997"/>
            <a:ext cx="2324211" cy="0"/>
          </a:xfrm>
          <a:prstGeom prst="straightConnector1">
            <a:avLst/>
          </a:prstGeom>
          <a:ln w="38100">
            <a:solidFill>
              <a:srgbClr val="A50021"/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7C5A7784-896F-4B07-8385-0C163C486A21}"/>
              </a:ext>
            </a:extLst>
          </p:cNvPr>
          <p:cNvSpPr/>
          <p:nvPr/>
        </p:nvSpPr>
        <p:spPr>
          <a:xfrm>
            <a:off x="5499701" y="3104837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A50021"/>
                </a:solidFill>
                <a:latin typeface="Arial Black" panose="020B0A04020102020204" pitchFamily="34" charset="0"/>
              </a:rPr>
              <a:t>Similarity</a:t>
            </a:r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A65B17F-9785-4F7F-86C5-9B2B103532F0}"/>
              </a:ext>
            </a:extLst>
          </p:cNvPr>
          <p:cNvCxnSpPr>
            <a:cxnSpLocks/>
            <a:stCxn id="25" idx="2"/>
            <a:endCxn id="24" idx="6"/>
          </p:cNvCxnSpPr>
          <p:nvPr/>
        </p:nvCxnSpPr>
        <p:spPr>
          <a:xfrm flipH="1">
            <a:off x="9214036" y="3428997"/>
            <a:ext cx="170615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93D0AC1-20B9-4544-9FE8-A6CD02E62059}"/>
              </a:ext>
            </a:extLst>
          </p:cNvPr>
          <p:cNvCxnSpPr>
            <a:stCxn id="23" idx="2"/>
            <a:endCxn id="12" idx="6"/>
          </p:cNvCxnSpPr>
          <p:nvPr/>
        </p:nvCxnSpPr>
        <p:spPr>
          <a:xfrm flipH="1">
            <a:off x="8076453" y="3428997"/>
            <a:ext cx="184028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ADEE78C8-1A6A-4BCE-AAE5-0415A8AA0A58}"/>
              </a:ext>
            </a:extLst>
          </p:cNvPr>
          <p:cNvCxnSpPr>
            <a:cxnSpLocks/>
          </p:cNvCxnSpPr>
          <p:nvPr/>
        </p:nvCxnSpPr>
        <p:spPr>
          <a:xfrm rot="5400000" flipH="1">
            <a:off x="8428589" y="3158931"/>
            <a:ext cx="609602" cy="563484"/>
          </a:xfrm>
          <a:prstGeom prst="curvedConnector5">
            <a:avLst>
              <a:gd name="adj1" fmla="val -37500"/>
              <a:gd name="adj2" fmla="val 50000"/>
              <a:gd name="adj3" fmla="val 137500"/>
            </a:avLst>
          </a:prstGeom>
          <a:ln w="12700">
            <a:solidFill>
              <a:schemeClr val="accent6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BBE91EDA-4B50-4392-A196-F9EEA2720A52}"/>
              </a:ext>
            </a:extLst>
          </p:cNvPr>
          <p:cNvCxnSpPr>
            <a:cxnSpLocks/>
          </p:cNvCxnSpPr>
          <p:nvPr/>
        </p:nvCxnSpPr>
        <p:spPr>
          <a:xfrm rot="5400000" flipH="1">
            <a:off x="8999810" y="3147254"/>
            <a:ext cx="609602" cy="563484"/>
          </a:xfrm>
          <a:prstGeom prst="curvedConnector5">
            <a:avLst>
              <a:gd name="adj1" fmla="val -37500"/>
              <a:gd name="adj2" fmla="val 50000"/>
              <a:gd name="adj3" fmla="val 137500"/>
            </a:avLst>
          </a:prstGeom>
          <a:ln w="12700">
            <a:solidFill>
              <a:schemeClr val="accent6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Curved 63">
            <a:extLst>
              <a:ext uri="{FF2B5EF4-FFF2-40B4-BE49-F238E27FC236}">
                <a16:creationId xmlns:a16="http://schemas.microsoft.com/office/drawing/2014/main" id="{3441D8CE-53D8-4483-8E61-5039E57DA3F8}"/>
              </a:ext>
            </a:extLst>
          </p:cNvPr>
          <p:cNvCxnSpPr>
            <a:cxnSpLocks/>
          </p:cNvCxnSpPr>
          <p:nvPr/>
        </p:nvCxnSpPr>
        <p:spPr>
          <a:xfrm rot="5400000" flipH="1">
            <a:off x="7879808" y="3147254"/>
            <a:ext cx="609602" cy="563484"/>
          </a:xfrm>
          <a:prstGeom prst="curvedConnector5">
            <a:avLst>
              <a:gd name="adj1" fmla="val -37500"/>
              <a:gd name="adj2" fmla="val 50000"/>
              <a:gd name="adj3" fmla="val 137500"/>
            </a:avLst>
          </a:prstGeom>
          <a:ln w="12700">
            <a:solidFill>
              <a:schemeClr val="accent6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11AFB1E7-4B42-43C9-8DCB-BFAE68C79370}"/>
              </a:ext>
            </a:extLst>
          </p:cNvPr>
          <p:cNvSpPr/>
          <p:nvPr/>
        </p:nvSpPr>
        <p:spPr>
          <a:xfrm>
            <a:off x="2678331" y="4429683"/>
            <a:ext cx="2086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A50021"/>
                </a:solidFill>
                <a:latin typeface="Arial Black" panose="020B0A04020102020204" pitchFamily="34" charset="0"/>
              </a:rPr>
              <a:t>Image Encoder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DF66F26-AB54-4518-B13C-D5DC44A88EFA}"/>
              </a:ext>
            </a:extLst>
          </p:cNvPr>
          <p:cNvSpPr/>
          <p:nvPr/>
        </p:nvSpPr>
        <p:spPr>
          <a:xfrm>
            <a:off x="7780795" y="4429683"/>
            <a:ext cx="1857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A50021"/>
                </a:solidFill>
                <a:latin typeface="Arial Black" panose="020B0A04020102020204" pitchFamily="34" charset="0"/>
              </a:rPr>
              <a:t>Text Encoder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C3A433A-3860-45EA-958E-F2C7B63309F7}"/>
                  </a:ext>
                </a:extLst>
              </p:cNvPr>
              <p:cNvSpPr txBox="1"/>
              <p:nvPr/>
            </p:nvSpPr>
            <p:spPr>
              <a:xfrm>
                <a:off x="5006528" y="2729586"/>
                <a:ext cx="44480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C3A433A-3860-45EA-958E-F2C7B6330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528" y="2729586"/>
                <a:ext cx="444805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D02B14B-C099-42AF-8963-9FBDD25B2FE6}"/>
                  </a:ext>
                </a:extLst>
              </p:cNvPr>
              <p:cNvSpPr txBox="1"/>
              <p:nvPr/>
            </p:nvSpPr>
            <p:spPr>
              <a:xfrm>
                <a:off x="6917222" y="2729586"/>
                <a:ext cx="44480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D02B14B-C099-42AF-8963-9FBDD25B2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222" y="2729586"/>
                <a:ext cx="444805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7605379-5459-4DB1-954E-9F68EAB21E70}"/>
                  </a:ext>
                </a:extLst>
              </p:cNvPr>
              <p:cNvSpPr txBox="1"/>
              <p:nvPr/>
            </p:nvSpPr>
            <p:spPr>
              <a:xfrm>
                <a:off x="1287372" y="1838800"/>
                <a:ext cx="23583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7605379-5459-4DB1-954E-9F68EAB21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372" y="1838800"/>
                <a:ext cx="235834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C2761B9-860F-43BA-9401-F03322FDCA6E}"/>
                  </a:ext>
                </a:extLst>
              </p:cNvPr>
              <p:cNvSpPr txBox="1"/>
              <p:nvPr/>
            </p:nvSpPr>
            <p:spPr>
              <a:xfrm>
                <a:off x="10527990" y="1838800"/>
                <a:ext cx="29514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C2761B9-860F-43BA-9401-F03322FDC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7990" y="1838800"/>
                <a:ext cx="295145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9EDAB40D-FAF9-4097-A032-D22447B2B98A}"/>
              </a:ext>
            </a:extLst>
          </p:cNvPr>
          <p:cNvSpPr/>
          <p:nvPr/>
        </p:nvSpPr>
        <p:spPr>
          <a:xfrm>
            <a:off x="4062922" y="2111718"/>
            <a:ext cx="20140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A50021"/>
                </a:solidFill>
                <a:latin typeface="Arial Black" panose="020B0A04020102020204" pitchFamily="34" charset="0"/>
              </a:rPr>
              <a:t>Image Feature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B754F3-42F5-45E2-9E6B-BE7C858119AB}"/>
              </a:ext>
            </a:extLst>
          </p:cNvPr>
          <p:cNvSpPr/>
          <p:nvPr/>
        </p:nvSpPr>
        <p:spPr>
          <a:xfrm>
            <a:off x="6691979" y="2111718"/>
            <a:ext cx="1785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A50021"/>
                </a:solidFill>
                <a:latin typeface="Arial Black" panose="020B0A04020102020204" pitchFamily="34" charset="0"/>
              </a:rPr>
              <a:t>Text Feature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488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6" grpId="0" animBg="1"/>
      <p:bldP spid="18" grpId="0" animBg="1"/>
      <p:bldP spid="22" grpId="0" animBg="1"/>
      <p:bldP spid="12" grpId="0" animBg="1"/>
      <p:bldP spid="23" grpId="0" animBg="1"/>
      <p:bldP spid="24" grpId="0" animBg="1"/>
      <p:bldP spid="25" grpId="0" animBg="1"/>
      <p:bldP spid="27" grpId="0"/>
      <p:bldP spid="28" grpId="0"/>
      <p:bldP spid="33" grpId="0"/>
      <p:bldP spid="68" grpId="0"/>
      <p:bldP spid="69" grpId="0"/>
      <p:bldP spid="71" grpId="0"/>
      <p:bldP spid="72" grpId="0"/>
      <p:bldP spid="29" grpId="0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A4348-B0F4-4A9C-929B-9CCC4B5B1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>
                <a:solidFill>
                  <a:srgbClr val="A50021"/>
                </a:solidFill>
                <a:latin typeface="Arial Black" panose="020B0A04020102020204" pitchFamily="34" charset="0"/>
              </a:rPr>
              <a:t>Motivation: </a:t>
            </a:r>
            <a:br>
              <a:rPr lang="en-US" altLang="zh-CN" b="1" dirty="0">
                <a:solidFill>
                  <a:srgbClr val="A50021"/>
                </a:solidFill>
                <a:latin typeface="Arial Black" panose="020B0A04020102020204" pitchFamily="34" charset="0"/>
              </a:rPr>
            </a:br>
            <a:r>
              <a:rPr lang="en-US" altLang="zh-CN" b="1" dirty="0">
                <a:solidFill>
                  <a:srgbClr val="A50021"/>
                </a:solidFill>
                <a:latin typeface="Arial Black" panose="020B0A04020102020204" pitchFamily="34" charset="0"/>
              </a:rPr>
              <a:t>Look </a:t>
            </a:r>
            <a:r>
              <a:rPr lang="en-US" altLang="zh-CN" b="1" dirty="0">
                <a:solidFill>
                  <a:srgbClr val="A50021"/>
                </a:solidFill>
                <a:latin typeface="Arial Black" panose="020B0A04020102020204" pitchFamily="34" charset="0"/>
                <a:sym typeface="Wingdings" panose="05000000000000000000" pitchFamily="2" charset="2"/>
              </a:rPr>
              <a:t> </a:t>
            </a:r>
            <a:r>
              <a:rPr lang="en-US" altLang="zh-CN" b="1" dirty="0">
                <a:solidFill>
                  <a:srgbClr val="A50021"/>
                </a:solidFill>
                <a:latin typeface="Arial Black" panose="020B0A04020102020204" pitchFamily="34" charset="0"/>
              </a:rPr>
              <a:t>Imagine </a:t>
            </a:r>
            <a:r>
              <a:rPr lang="en-US" altLang="zh-CN" b="1" dirty="0">
                <a:solidFill>
                  <a:srgbClr val="A50021"/>
                </a:solidFill>
                <a:latin typeface="Arial Black" panose="020B0A04020102020204" pitchFamily="34" charset="0"/>
                <a:sym typeface="Wingdings" panose="05000000000000000000" pitchFamily="2" charset="2"/>
              </a:rPr>
              <a:t> Match</a:t>
            </a:r>
            <a:endParaRPr lang="en-US" b="1" dirty="0">
              <a:solidFill>
                <a:srgbClr val="A5002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6B018C6-469C-427B-805E-51A58A1CAD53}"/>
              </a:ext>
            </a:extLst>
          </p:cNvPr>
          <p:cNvSpPr/>
          <p:nvPr/>
        </p:nvSpPr>
        <p:spPr>
          <a:xfrm>
            <a:off x="155472" y="3367168"/>
            <a:ext cx="676273" cy="581025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2353D4A-ACAF-4ADA-B6E3-7BC6CCEA15A0}"/>
              </a:ext>
            </a:extLst>
          </p:cNvPr>
          <p:cNvSpPr/>
          <p:nvPr/>
        </p:nvSpPr>
        <p:spPr>
          <a:xfrm>
            <a:off x="1277133" y="3367167"/>
            <a:ext cx="676273" cy="581025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329555-BE9B-4D64-8AAD-DE00392E695F}"/>
              </a:ext>
            </a:extLst>
          </p:cNvPr>
          <p:cNvSpPr/>
          <p:nvPr/>
        </p:nvSpPr>
        <p:spPr>
          <a:xfrm>
            <a:off x="3268620" y="3367167"/>
            <a:ext cx="676273" cy="581025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C772815-0C77-4CCD-A89F-76DC9F664539}"/>
              </a:ext>
            </a:extLst>
          </p:cNvPr>
          <p:cNvSpPr/>
          <p:nvPr/>
        </p:nvSpPr>
        <p:spPr>
          <a:xfrm>
            <a:off x="4395804" y="3367167"/>
            <a:ext cx="676273" cy="581025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2BB9A60-4499-4111-8E36-A4C99BA465D5}"/>
              </a:ext>
            </a:extLst>
          </p:cNvPr>
          <p:cNvSpPr/>
          <p:nvPr/>
        </p:nvSpPr>
        <p:spPr>
          <a:xfrm>
            <a:off x="4432003" y="5310772"/>
            <a:ext cx="676273" cy="581025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640904-3010-4D7E-9811-2DD68451955E}"/>
              </a:ext>
            </a:extLst>
          </p:cNvPr>
          <p:cNvCxnSpPr>
            <a:stCxn id="5" idx="6"/>
            <a:endCxn id="8" idx="2"/>
          </p:cNvCxnSpPr>
          <p:nvPr/>
        </p:nvCxnSpPr>
        <p:spPr>
          <a:xfrm flipV="1">
            <a:off x="831745" y="3657680"/>
            <a:ext cx="445388" cy="1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87816E5-F6FD-4D7D-9818-2100CCEE5762}"/>
              </a:ext>
            </a:extLst>
          </p:cNvPr>
          <p:cNvCxnSpPr>
            <a:cxnSpLocks/>
            <a:stCxn id="10" idx="2"/>
            <a:endCxn id="9" idx="6"/>
          </p:cNvCxnSpPr>
          <p:nvPr/>
        </p:nvCxnSpPr>
        <p:spPr>
          <a:xfrm flipH="1">
            <a:off x="3944893" y="3657680"/>
            <a:ext cx="450911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89AC0D-9DD3-4847-B10A-82870C1B2A02}"/>
                  </a:ext>
                </a:extLst>
              </p:cNvPr>
              <p:cNvSpPr txBox="1"/>
              <p:nvPr/>
            </p:nvSpPr>
            <p:spPr>
              <a:xfrm>
                <a:off x="365026" y="3367167"/>
                <a:ext cx="23583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89AC0D-9DD3-4847-B10A-82870C1B2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26" y="3367167"/>
                <a:ext cx="235834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4BE71E-7F9D-4F31-B3A5-A5FA43E02BD3}"/>
                  </a:ext>
                </a:extLst>
              </p:cNvPr>
              <p:cNvSpPr txBox="1"/>
              <p:nvPr/>
            </p:nvSpPr>
            <p:spPr>
              <a:xfrm>
                <a:off x="1480399" y="3367167"/>
                <a:ext cx="32784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4BE71E-7F9D-4F31-B3A5-A5FA43E02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399" y="3367167"/>
                <a:ext cx="327847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C0434E-A85E-41C8-819F-E97FABC76C2C}"/>
                  </a:ext>
                </a:extLst>
              </p:cNvPr>
              <p:cNvSpPr txBox="1"/>
              <p:nvPr/>
            </p:nvSpPr>
            <p:spPr>
              <a:xfrm>
                <a:off x="3495801" y="3367167"/>
                <a:ext cx="26488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C0434E-A85E-41C8-819F-E97FABC76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801" y="3367167"/>
                <a:ext cx="264881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61B4F5A-8945-4F2B-B424-9DF283EB58D6}"/>
                  </a:ext>
                </a:extLst>
              </p:cNvPr>
              <p:cNvSpPr txBox="1"/>
              <p:nvPr/>
            </p:nvSpPr>
            <p:spPr>
              <a:xfrm>
                <a:off x="4601500" y="3376215"/>
                <a:ext cx="295145" cy="492443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61B4F5A-8945-4F2B-B424-9DF283EB5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1500" y="3376215"/>
                <a:ext cx="295145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6637A5-0707-44EC-8277-42D8A269129E}"/>
                  </a:ext>
                </a:extLst>
              </p:cNvPr>
              <p:cNvSpPr txBox="1"/>
              <p:nvPr/>
            </p:nvSpPr>
            <p:spPr>
              <a:xfrm>
                <a:off x="4622567" y="5355061"/>
                <a:ext cx="29514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6637A5-0707-44EC-8277-42D8A2691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2567" y="5355061"/>
                <a:ext cx="295144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C2AAC7AD-3290-45F0-B84F-7FFC4AF50081}"/>
              </a:ext>
            </a:extLst>
          </p:cNvPr>
          <p:cNvCxnSpPr>
            <a:cxnSpLocks/>
            <a:stCxn id="8" idx="4"/>
            <a:endCxn id="11" idx="2"/>
          </p:cNvCxnSpPr>
          <p:nvPr/>
        </p:nvCxnSpPr>
        <p:spPr>
          <a:xfrm rot="16200000" flipH="1">
            <a:off x="2197090" y="3366371"/>
            <a:ext cx="1653093" cy="2816733"/>
          </a:xfrm>
          <a:prstGeom prst="curvedConnector2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A2DFE875-80A1-43E9-AD4A-6DB0E2398184}"/>
              </a:ext>
            </a:extLst>
          </p:cNvPr>
          <p:cNvCxnSpPr>
            <a:stCxn id="21" idx="0"/>
            <a:endCxn id="22" idx="0"/>
          </p:cNvCxnSpPr>
          <p:nvPr/>
        </p:nvCxnSpPr>
        <p:spPr>
          <a:xfrm rot="5400000" flipH="1" flipV="1">
            <a:off x="2636282" y="2375208"/>
            <a:ext cx="12700" cy="1983919"/>
          </a:xfrm>
          <a:prstGeom prst="curvedConnector3">
            <a:avLst>
              <a:gd name="adj1" fmla="val 6600000"/>
            </a:avLst>
          </a:prstGeom>
          <a:ln w="38100">
            <a:solidFill>
              <a:srgbClr val="C00000"/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E10227C4-7CF9-45CC-BD30-75EF4AEF9E39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059375" y="3617365"/>
            <a:ext cx="12700" cy="1983919"/>
          </a:xfrm>
          <a:prstGeom prst="curvedConnector3">
            <a:avLst>
              <a:gd name="adj1" fmla="val 6600000"/>
            </a:avLst>
          </a:prstGeom>
          <a:ln w="38100">
            <a:solidFill>
              <a:srgbClr val="C00000"/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B3D7042F-1F6F-4243-9CE1-D93C1D9DB71F}"/>
              </a:ext>
            </a:extLst>
          </p:cNvPr>
          <p:cNvSpPr/>
          <p:nvPr/>
        </p:nvSpPr>
        <p:spPr>
          <a:xfrm>
            <a:off x="7085691" y="3287633"/>
            <a:ext cx="676273" cy="581025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62C825E-126C-4E93-ADA9-2DC764D540BE}"/>
              </a:ext>
            </a:extLst>
          </p:cNvPr>
          <p:cNvSpPr/>
          <p:nvPr/>
        </p:nvSpPr>
        <p:spPr>
          <a:xfrm>
            <a:off x="8207352" y="3287632"/>
            <a:ext cx="676273" cy="581025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679ADC5-C604-42C0-92AE-39FF881EB508}"/>
              </a:ext>
            </a:extLst>
          </p:cNvPr>
          <p:cNvSpPr/>
          <p:nvPr/>
        </p:nvSpPr>
        <p:spPr>
          <a:xfrm>
            <a:off x="10198839" y="3287632"/>
            <a:ext cx="676273" cy="581025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E238D2A-1ED3-4A97-8439-F111D1AEDD65}"/>
              </a:ext>
            </a:extLst>
          </p:cNvPr>
          <p:cNvSpPr/>
          <p:nvPr/>
        </p:nvSpPr>
        <p:spPr>
          <a:xfrm>
            <a:off x="11326023" y="3287632"/>
            <a:ext cx="676273" cy="581025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4B5CDD6-0C45-4D4A-93DD-71556E08D0EE}"/>
              </a:ext>
            </a:extLst>
          </p:cNvPr>
          <p:cNvSpPr/>
          <p:nvPr/>
        </p:nvSpPr>
        <p:spPr>
          <a:xfrm>
            <a:off x="7081902" y="5271551"/>
            <a:ext cx="676273" cy="581025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3267626-F0AE-43A8-8C62-BB7C2D395B1E}"/>
              </a:ext>
            </a:extLst>
          </p:cNvPr>
          <p:cNvCxnSpPr>
            <a:stCxn id="68" idx="6"/>
            <a:endCxn id="69" idx="2"/>
          </p:cNvCxnSpPr>
          <p:nvPr/>
        </p:nvCxnSpPr>
        <p:spPr>
          <a:xfrm flipV="1">
            <a:off x="7761964" y="3578145"/>
            <a:ext cx="445388" cy="1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1CA58FA-B604-411B-B925-8E5E0D612745}"/>
              </a:ext>
            </a:extLst>
          </p:cNvPr>
          <p:cNvCxnSpPr>
            <a:cxnSpLocks/>
            <a:stCxn id="71" idx="2"/>
            <a:endCxn id="70" idx="6"/>
          </p:cNvCxnSpPr>
          <p:nvPr/>
        </p:nvCxnSpPr>
        <p:spPr>
          <a:xfrm flipH="1">
            <a:off x="10875112" y="3578145"/>
            <a:ext cx="450911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C1E2565-598E-4EEB-8BAA-B63251C4564F}"/>
                  </a:ext>
                </a:extLst>
              </p:cNvPr>
              <p:cNvSpPr txBox="1"/>
              <p:nvPr/>
            </p:nvSpPr>
            <p:spPr>
              <a:xfrm>
                <a:off x="7295245" y="3287632"/>
                <a:ext cx="23583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C1E2565-598E-4EEB-8BAA-B63251C45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245" y="3287632"/>
                <a:ext cx="235834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7162C1E-D834-4919-9F5E-0031E9C7B2E0}"/>
                  </a:ext>
                </a:extLst>
              </p:cNvPr>
              <p:cNvSpPr txBox="1"/>
              <p:nvPr/>
            </p:nvSpPr>
            <p:spPr>
              <a:xfrm>
                <a:off x="8410618" y="3287632"/>
                <a:ext cx="32784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7162C1E-D834-4919-9F5E-0031E9C7B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0618" y="3287632"/>
                <a:ext cx="327847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58635E4-CC9B-46D6-8141-5EF4CE31A8F2}"/>
                  </a:ext>
                </a:extLst>
              </p:cNvPr>
              <p:cNvSpPr txBox="1"/>
              <p:nvPr/>
            </p:nvSpPr>
            <p:spPr>
              <a:xfrm>
                <a:off x="10426020" y="3287632"/>
                <a:ext cx="26488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58635E4-CC9B-46D6-8141-5EF4CE31A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6020" y="3287632"/>
                <a:ext cx="264881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AC53654-3156-425B-8EDC-821E1DCFC16A}"/>
                  </a:ext>
                </a:extLst>
              </p:cNvPr>
              <p:cNvSpPr txBox="1"/>
              <p:nvPr/>
            </p:nvSpPr>
            <p:spPr>
              <a:xfrm>
                <a:off x="11531719" y="3296680"/>
                <a:ext cx="29514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AC53654-3156-425B-8EDC-821E1DCFC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719" y="3296680"/>
                <a:ext cx="295145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43783B-3538-4F35-B9E7-DB76F8E2FCA2}"/>
                  </a:ext>
                </a:extLst>
              </p:cNvPr>
              <p:cNvSpPr txBox="1"/>
              <p:nvPr/>
            </p:nvSpPr>
            <p:spPr>
              <a:xfrm>
                <a:off x="7272466" y="5315840"/>
                <a:ext cx="22480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B43783B-3538-4F35-B9E7-DB76F8E2F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466" y="5315840"/>
                <a:ext cx="224805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1AF6E541-841B-4ABD-A783-C9DC5AB07586}"/>
              </a:ext>
            </a:extLst>
          </p:cNvPr>
          <p:cNvCxnSpPr>
            <a:stCxn id="76" idx="0"/>
            <a:endCxn id="77" idx="0"/>
          </p:cNvCxnSpPr>
          <p:nvPr/>
        </p:nvCxnSpPr>
        <p:spPr>
          <a:xfrm rot="5400000" flipH="1" flipV="1">
            <a:off x="9566501" y="2295673"/>
            <a:ext cx="12700" cy="1983919"/>
          </a:xfrm>
          <a:prstGeom prst="curvedConnector3">
            <a:avLst>
              <a:gd name="adj1" fmla="val 6600000"/>
            </a:avLst>
          </a:prstGeom>
          <a:ln w="38100">
            <a:solidFill>
              <a:srgbClr val="C00000"/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Curved 81">
            <a:extLst>
              <a:ext uri="{FF2B5EF4-FFF2-40B4-BE49-F238E27FC236}">
                <a16:creationId xmlns:a16="http://schemas.microsoft.com/office/drawing/2014/main" id="{C685495F-9BF0-4416-8281-D5619D93359E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88255" y="3617363"/>
            <a:ext cx="12700" cy="1983919"/>
          </a:xfrm>
          <a:prstGeom prst="curvedConnector3">
            <a:avLst>
              <a:gd name="adj1" fmla="val 6600000"/>
            </a:avLst>
          </a:prstGeom>
          <a:ln w="38100">
            <a:solidFill>
              <a:srgbClr val="C00000"/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F32AC714-3D15-46BC-A747-63F79B1B4BC7}"/>
              </a:ext>
            </a:extLst>
          </p:cNvPr>
          <p:cNvCxnSpPr>
            <a:cxnSpLocks/>
          </p:cNvCxnSpPr>
          <p:nvPr/>
        </p:nvCxnSpPr>
        <p:spPr>
          <a:xfrm rot="5400000">
            <a:off x="8339995" y="3293187"/>
            <a:ext cx="1653093" cy="2816733"/>
          </a:xfrm>
          <a:prstGeom prst="curvedConnector2">
            <a:avLst/>
          </a:prstGeom>
          <a:ln w="38100">
            <a:solidFill>
              <a:schemeClr val="accent6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5F812194-B153-41EF-A0D0-89A044371395}"/>
              </a:ext>
            </a:extLst>
          </p:cNvPr>
          <p:cNvSpPr/>
          <p:nvPr/>
        </p:nvSpPr>
        <p:spPr>
          <a:xfrm>
            <a:off x="4054010" y="4306316"/>
            <a:ext cx="13901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A50021"/>
                </a:solidFill>
                <a:latin typeface="Arial Black" panose="020B0A04020102020204" pitchFamily="34" charset="0"/>
              </a:rPr>
              <a:t>Local</a:t>
            </a:r>
            <a:br>
              <a:rPr lang="en-US" b="1" dirty="0">
                <a:solidFill>
                  <a:srgbClr val="A50021"/>
                </a:solidFill>
                <a:latin typeface="Arial Black" panose="020B0A04020102020204" pitchFamily="34" charset="0"/>
              </a:rPr>
            </a:br>
            <a:r>
              <a:rPr lang="en-US" b="1" dirty="0">
                <a:solidFill>
                  <a:srgbClr val="A50021"/>
                </a:solidFill>
                <a:latin typeface="Arial Black" panose="020B0A04020102020204" pitchFamily="34" charset="0"/>
              </a:rPr>
              <a:t>Similarity</a:t>
            </a:r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7D1EA53-3239-41A4-98E9-21C696433F86}"/>
              </a:ext>
            </a:extLst>
          </p:cNvPr>
          <p:cNvSpPr/>
          <p:nvPr/>
        </p:nvSpPr>
        <p:spPr>
          <a:xfrm>
            <a:off x="8877789" y="2593898"/>
            <a:ext cx="13901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A50021"/>
                </a:solidFill>
                <a:latin typeface="Arial Black" panose="020B0A04020102020204" pitchFamily="34" charset="0"/>
              </a:rPr>
              <a:t>Global</a:t>
            </a:r>
            <a:br>
              <a:rPr lang="en-US" b="1" dirty="0">
                <a:solidFill>
                  <a:srgbClr val="A50021"/>
                </a:solidFill>
                <a:latin typeface="Arial Black" panose="020B0A04020102020204" pitchFamily="34" charset="0"/>
              </a:rPr>
            </a:br>
            <a:r>
              <a:rPr lang="en-US" b="1" dirty="0">
                <a:solidFill>
                  <a:srgbClr val="A50021"/>
                </a:solidFill>
                <a:latin typeface="Arial Black" panose="020B0A04020102020204" pitchFamily="34" charset="0"/>
              </a:rPr>
              <a:t>Similarity</a:t>
            </a:r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F13B404-CF79-431B-9337-2E9482016E71}"/>
              </a:ext>
            </a:extLst>
          </p:cNvPr>
          <p:cNvSpPr/>
          <p:nvPr/>
        </p:nvSpPr>
        <p:spPr>
          <a:xfrm>
            <a:off x="1924087" y="2593898"/>
            <a:ext cx="13901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A50021"/>
                </a:solidFill>
                <a:latin typeface="Arial Black" panose="020B0A04020102020204" pitchFamily="34" charset="0"/>
              </a:rPr>
              <a:t>Global</a:t>
            </a:r>
            <a:br>
              <a:rPr lang="en-US" b="1" dirty="0">
                <a:solidFill>
                  <a:srgbClr val="A50021"/>
                </a:solidFill>
                <a:latin typeface="Arial Black" panose="020B0A04020102020204" pitchFamily="34" charset="0"/>
              </a:rPr>
            </a:br>
            <a:r>
              <a:rPr lang="en-US" b="1" dirty="0">
                <a:solidFill>
                  <a:srgbClr val="A50021"/>
                </a:solidFill>
                <a:latin typeface="Arial Black" panose="020B0A04020102020204" pitchFamily="34" charset="0"/>
              </a:rPr>
              <a:t>Similarity</a:t>
            </a:r>
            <a:endParaRPr lang="en-US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7024774-9AB6-4B1A-A26B-9DEF572F31A8}"/>
              </a:ext>
            </a:extLst>
          </p:cNvPr>
          <p:cNvSpPr/>
          <p:nvPr/>
        </p:nvSpPr>
        <p:spPr>
          <a:xfrm>
            <a:off x="6684607" y="4286157"/>
            <a:ext cx="13901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A50021"/>
                </a:solidFill>
                <a:latin typeface="Arial Black" panose="020B0A04020102020204" pitchFamily="34" charset="0"/>
              </a:rPr>
              <a:t>Local</a:t>
            </a:r>
            <a:br>
              <a:rPr lang="en-US" b="1" dirty="0">
                <a:solidFill>
                  <a:srgbClr val="A50021"/>
                </a:solidFill>
                <a:latin typeface="Arial Black" panose="020B0A04020102020204" pitchFamily="34" charset="0"/>
              </a:rPr>
            </a:br>
            <a:r>
              <a:rPr lang="en-US" b="1" dirty="0">
                <a:solidFill>
                  <a:srgbClr val="A50021"/>
                </a:solidFill>
                <a:latin typeface="Arial Black" panose="020B0A04020102020204" pitchFamily="34" charset="0"/>
              </a:rPr>
              <a:t>Similarity</a:t>
            </a:r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F8A4D34-F920-464C-9848-FA03354AE331}"/>
              </a:ext>
            </a:extLst>
          </p:cNvPr>
          <p:cNvSpPr/>
          <p:nvPr/>
        </p:nvSpPr>
        <p:spPr>
          <a:xfrm>
            <a:off x="1915483" y="5310772"/>
            <a:ext cx="1201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Arial Black" panose="020B0A04020102020204" pitchFamily="34" charset="0"/>
              </a:rPr>
              <a:t>Imagine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8925A21-336A-49DF-A48A-B474F87CBD2F}"/>
              </a:ext>
            </a:extLst>
          </p:cNvPr>
          <p:cNvSpPr/>
          <p:nvPr/>
        </p:nvSpPr>
        <p:spPr>
          <a:xfrm>
            <a:off x="8972109" y="5310772"/>
            <a:ext cx="1201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Arial Black" panose="020B0A04020102020204" pitchFamily="34" charset="0"/>
              </a:rPr>
              <a:t>Imagine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8FBBF81-1F4E-4F4B-8A3C-A38F344FCE11}"/>
              </a:ext>
            </a:extLst>
          </p:cNvPr>
          <p:cNvSpPr/>
          <p:nvPr/>
        </p:nvSpPr>
        <p:spPr>
          <a:xfrm>
            <a:off x="135056" y="1846783"/>
            <a:ext cx="5549753" cy="369332"/>
          </a:xfrm>
          <a:prstGeom prst="rect">
            <a:avLst/>
          </a:prstGeom>
          <a:solidFill>
            <a:srgbClr val="A50021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Image-to-Text Retrieval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A709BBC-20B8-4FAD-B204-C7F4B88F60C0}"/>
              </a:ext>
            </a:extLst>
          </p:cNvPr>
          <p:cNvSpPr/>
          <p:nvPr/>
        </p:nvSpPr>
        <p:spPr>
          <a:xfrm>
            <a:off x="6430303" y="1843189"/>
            <a:ext cx="5645610" cy="369332"/>
          </a:xfrm>
          <a:prstGeom prst="rect">
            <a:avLst/>
          </a:prstGeom>
          <a:solidFill>
            <a:srgbClr val="A10B17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Text-to</a:t>
            </a:r>
            <a:r>
              <a:rPr lang="en-US" altLang="zh-CN" b="1" dirty="0">
                <a:solidFill>
                  <a:schemeClr val="bg1"/>
                </a:solidFill>
                <a:latin typeface="Arial Black" panose="020B0A04020102020204" pitchFamily="34" charset="0"/>
              </a:rPr>
              <a:t>-Image</a:t>
            </a:r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 Retrieval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DE8ACCA-CE39-4F69-ABE3-CD5A318A60E8}"/>
              </a:ext>
            </a:extLst>
          </p:cNvPr>
          <p:cNvCxnSpPr>
            <a:cxnSpLocks/>
          </p:cNvCxnSpPr>
          <p:nvPr/>
        </p:nvCxnSpPr>
        <p:spPr>
          <a:xfrm>
            <a:off x="6064370" y="1857703"/>
            <a:ext cx="0" cy="458478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39258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4" grpId="0"/>
      <p:bldP spid="72" grpId="0" animBg="1"/>
      <p:bldP spid="79" grpId="0"/>
      <p:bldP spid="89" grpId="0"/>
      <p:bldP spid="91" grpId="0"/>
      <p:bldP spid="92" grpId="0"/>
      <p:bldP spid="93" grpId="0"/>
      <p:bldP spid="96" grpId="0"/>
      <p:bldP spid="9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A4348-B0F4-4A9C-929B-9CCC4B5B1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>
                <a:solidFill>
                  <a:srgbClr val="A50021"/>
                </a:solidFill>
                <a:latin typeface="Arial Black" panose="020B0A04020102020204" pitchFamily="34" charset="0"/>
              </a:rPr>
              <a:t>Look </a:t>
            </a:r>
            <a:r>
              <a:rPr lang="en-US" altLang="zh-CN" b="1" dirty="0">
                <a:solidFill>
                  <a:srgbClr val="A50021"/>
                </a:solidFill>
                <a:latin typeface="Arial Black" panose="020B0A04020102020204" pitchFamily="34" charset="0"/>
                <a:sym typeface="Wingdings" panose="05000000000000000000" pitchFamily="2" charset="2"/>
              </a:rPr>
              <a:t> </a:t>
            </a:r>
            <a:r>
              <a:rPr lang="en-US" altLang="zh-CN" b="1" dirty="0">
                <a:solidFill>
                  <a:srgbClr val="A50021"/>
                </a:solidFill>
                <a:latin typeface="Arial Black" panose="020B0A04020102020204" pitchFamily="34" charset="0"/>
              </a:rPr>
              <a:t>Imagine</a:t>
            </a:r>
            <a:endParaRPr lang="en-US" b="1" dirty="0">
              <a:solidFill>
                <a:srgbClr val="A50021"/>
              </a:solidFill>
              <a:latin typeface="Arial Black" panose="020B0A04020102020204" pitchFamily="34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89F53AC-6484-4821-96D5-3F1399C80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211" y="1825625"/>
            <a:ext cx="6381578" cy="4351338"/>
          </a:xfrm>
        </p:spPr>
      </p:pic>
    </p:spTree>
    <p:extLst>
      <p:ext uri="{BB962C8B-B14F-4D97-AF65-F5344CB8AC3E}">
        <p14:creationId xmlns:p14="http://schemas.microsoft.com/office/powerpoint/2010/main" val="2147877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A4348-B0F4-4A9C-929B-9CCC4B5B1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>
                <a:solidFill>
                  <a:srgbClr val="A50021"/>
                </a:solidFill>
                <a:latin typeface="Arial Black" panose="020B0A04020102020204" pitchFamily="34" charset="0"/>
              </a:rPr>
              <a:t>Match</a:t>
            </a:r>
            <a:endParaRPr lang="en-US" b="1" dirty="0">
              <a:solidFill>
                <a:srgbClr val="A50021"/>
              </a:solidFill>
              <a:latin typeface="Arial Black" panose="020B0A04020102020204" pitchFamily="34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1D9CFC3-EADE-4BA3-83AD-E768198B6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211" y="1825625"/>
            <a:ext cx="6381578" cy="4351338"/>
          </a:xfrm>
        </p:spPr>
      </p:pic>
    </p:spTree>
    <p:extLst>
      <p:ext uri="{BB962C8B-B14F-4D97-AF65-F5344CB8AC3E}">
        <p14:creationId xmlns:p14="http://schemas.microsoft.com/office/powerpoint/2010/main" val="1557459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A4348-B0F4-4A9C-929B-9CCC4B5B1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>
                <a:solidFill>
                  <a:srgbClr val="A50021"/>
                </a:solidFill>
                <a:latin typeface="Arial Black" panose="020B0A04020102020204" pitchFamily="34" charset="0"/>
              </a:rPr>
              <a:t>Look </a:t>
            </a:r>
            <a:r>
              <a:rPr lang="en-US" altLang="zh-CN" b="1" dirty="0">
                <a:solidFill>
                  <a:srgbClr val="A50021"/>
                </a:solidFill>
                <a:latin typeface="Arial Black" panose="020B0A04020102020204" pitchFamily="34" charset="0"/>
                <a:sym typeface="Wingdings" panose="05000000000000000000" pitchFamily="2" charset="2"/>
              </a:rPr>
              <a:t> </a:t>
            </a:r>
            <a:r>
              <a:rPr lang="en-US" altLang="zh-CN" b="1" dirty="0">
                <a:solidFill>
                  <a:srgbClr val="A50021"/>
                </a:solidFill>
                <a:latin typeface="Arial Black" panose="020B0A04020102020204" pitchFamily="34" charset="0"/>
              </a:rPr>
              <a:t>Imagine</a:t>
            </a:r>
            <a:endParaRPr lang="en-US" b="1" dirty="0">
              <a:solidFill>
                <a:srgbClr val="A50021"/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EEE600-014A-4220-87B7-DCCD928629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211" y="1825625"/>
            <a:ext cx="6381578" cy="4351338"/>
          </a:xfrm>
        </p:spPr>
      </p:pic>
    </p:spTree>
    <p:extLst>
      <p:ext uri="{BB962C8B-B14F-4D97-AF65-F5344CB8AC3E}">
        <p14:creationId xmlns:p14="http://schemas.microsoft.com/office/powerpoint/2010/main" val="630260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A4348-B0F4-4A9C-929B-9CCC4B5B1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>
                <a:solidFill>
                  <a:srgbClr val="A50021"/>
                </a:solidFill>
                <a:latin typeface="Arial Black" panose="020B0A04020102020204" pitchFamily="34" charset="0"/>
              </a:rPr>
              <a:t>Match</a:t>
            </a:r>
            <a:endParaRPr lang="en-US" b="1" dirty="0">
              <a:solidFill>
                <a:srgbClr val="A50021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A7256FC-A695-4E98-BB1C-181CCED925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211" y="1825625"/>
            <a:ext cx="6381578" cy="4351338"/>
          </a:xfrm>
        </p:spPr>
      </p:pic>
    </p:spTree>
    <p:extLst>
      <p:ext uri="{BB962C8B-B14F-4D97-AF65-F5344CB8AC3E}">
        <p14:creationId xmlns:p14="http://schemas.microsoft.com/office/powerpoint/2010/main" val="1591405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A4348-B0F4-4A9C-929B-9CCC4B5B1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A50021"/>
                </a:solidFill>
                <a:latin typeface="Arial Black" panose="020B0A04020102020204" pitchFamily="34" charset="0"/>
              </a:rPr>
              <a:t>Proposed Approach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45B5B9F-A486-430A-976F-B8A6F099F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410" y="1825625"/>
            <a:ext cx="9769180" cy="4351338"/>
          </a:xfrm>
        </p:spPr>
      </p:pic>
    </p:spTree>
    <p:extLst>
      <p:ext uri="{BB962C8B-B14F-4D97-AF65-F5344CB8AC3E}">
        <p14:creationId xmlns:p14="http://schemas.microsoft.com/office/powerpoint/2010/main" val="10317247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3.9|3.3|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2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5.5|1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1706</TotalTime>
  <Words>175</Words>
  <Application>Microsoft Office PowerPoint</Application>
  <PresentationFormat>Widescreen</PresentationFormat>
  <Paragraphs>60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等线</vt:lpstr>
      <vt:lpstr>等线 Light</vt:lpstr>
      <vt:lpstr>Arial</vt:lpstr>
      <vt:lpstr>Arial Black</vt:lpstr>
      <vt:lpstr>Calibri</vt:lpstr>
      <vt:lpstr>Calibri Light</vt:lpstr>
      <vt:lpstr>Cambria Math</vt:lpstr>
      <vt:lpstr>Times New Roman</vt:lpstr>
      <vt:lpstr>Wingdings</vt:lpstr>
      <vt:lpstr>Office Theme</vt:lpstr>
      <vt:lpstr>Look, Imagine and Match:  Improving Textual-Visual Cross-Modal Retrieval with Generative Models</vt:lpstr>
      <vt:lpstr>Goal</vt:lpstr>
      <vt:lpstr>Classical Pipeline</vt:lpstr>
      <vt:lpstr>Motivation:  Look  Imagine  Match</vt:lpstr>
      <vt:lpstr>Look  Imagine</vt:lpstr>
      <vt:lpstr>Match</vt:lpstr>
      <vt:lpstr>Look  Imagine</vt:lpstr>
      <vt:lpstr>Match</vt:lpstr>
      <vt:lpstr>Proposed Approach</vt:lpstr>
      <vt:lpstr>Cross-Modal Retrieval with Generative Learning</vt:lpstr>
      <vt:lpstr>Cross-Modal Retrieval with Generative Learning</vt:lpstr>
      <vt:lpstr>Results</vt:lpstr>
      <vt:lpstr>Results (Classical Pipeline)</vt:lpstr>
      <vt:lpstr>Results (Ours)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#GU JIUXIANG#</dc:creator>
  <cp:lastModifiedBy>#GU JIUXIANG#</cp:lastModifiedBy>
  <cp:revision>48</cp:revision>
  <dcterms:created xsi:type="dcterms:W3CDTF">2018-06-03T15:36:07Z</dcterms:created>
  <dcterms:modified xsi:type="dcterms:W3CDTF">2018-06-06T04:44:26Z</dcterms:modified>
</cp:coreProperties>
</file>